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B16F9-1056-9A49-A6F2-1A8E5BC98419}" type="datetimeFigureOut">
              <a:rPr lang="en-US" smtClean="0"/>
              <a:t>2/16/14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E90C-ECEE-1948-9A56-F4BB93FF2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1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Catering Equipment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4846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Knives, Utensils, </a:t>
            </a:r>
            <a:r>
              <a:rPr lang="en-US" dirty="0" err="1" smtClean="0"/>
              <a:t>smallwares</a:t>
            </a:r>
            <a:endParaRPr lang="en-US" dirty="0" smtClean="0"/>
          </a:p>
          <a:p>
            <a:r>
              <a:rPr lang="en-US" dirty="0" smtClean="0"/>
              <a:t>Rolling Racks</a:t>
            </a:r>
          </a:p>
          <a:p>
            <a:r>
              <a:rPr lang="en-US" dirty="0" smtClean="0"/>
              <a:t>Prep tables</a:t>
            </a:r>
          </a:p>
          <a:p>
            <a:r>
              <a:rPr lang="en-US" dirty="0" smtClean="0"/>
              <a:t>Shelving</a:t>
            </a:r>
          </a:p>
          <a:p>
            <a:r>
              <a:rPr lang="en-US" dirty="0" smtClean="0"/>
              <a:t>Pots, Pans,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Food Safety – thermometers,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3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Holding –</a:t>
            </a:r>
          </a:p>
          <a:p>
            <a:pPr lvl="1"/>
            <a:r>
              <a:rPr lang="en-US" dirty="0" smtClean="0"/>
              <a:t>Hot Boxes/carters</a:t>
            </a:r>
          </a:p>
          <a:p>
            <a:pPr lvl="1"/>
            <a:r>
              <a:rPr lang="en-US" dirty="0" err="1" smtClean="0"/>
              <a:t>Cambros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Cold Holding –</a:t>
            </a:r>
          </a:p>
          <a:p>
            <a:pPr lvl="1"/>
            <a:r>
              <a:rPr lang="en-US" dirty="0" smtClean="0"/>
              <a:t>Refrigerators &amp; Freezers</a:t>
            </a:r>
          </a:p>
          <a:p>
            <a:pPr lvl="1"/>
            <a:r>
              <a:rPr lang="en-US" dirty="0" smtClean="0"/>
              <a:t>Ice Chests</a:t>
            </a:r>
          </a:p>
          <a:p>
            <a:pPr lvl="1"/>
            <a:endParaRPr lang="en-US" dirty="0"/>
          </a:p>
          <a:p>
            <a:pPr marL="282575" lvl="1" indent="0">
              <a:buNone/>
            </a:pPr>
            <a:r>
              <a:rPr lang="en-US" sz="2400" i="1" dirty="0" smtClean="0"/>
              <a:t>Most important is that the equipment keeps food at safe temperatures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7979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Vans</a:t>
            </a:r>
          </a:p>
          <a:p>
            <a:r>
              <a:rPr lang="en-US" dirty="0" smtClean="0"/>
              <a:t>Trucks</a:t>
            </a:r>
          </a:p>
          <a:p>
            <a:r>
              <a:rPr lang="en-US" dirty="0" smtClean="0"/>
              <a:t>Mobile Kitchens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Fleet should be designed to meet the needs of the busiest times  - consider augmenting with rental trucks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3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of House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Banquet tables</a:t>
            </a:r>
          </a:p>
          <a:p>
            <a:pPr lvl="1"/>
            <a:r>
              <a:rPr lang="en-US" dirty="0" smtClean="0"/>
              <a:t>Typically seat 6-8 or 10 -12</a:t>
            </a:r>
          </a:p>
          <a:p>
            <a:r>
              <a:rPr lang="en-US" dirty="0" smtClean="0"/>
              <a:t>Round Tables</a:t>
            </a:r>
          </a:p>
          <a:p>
            <a:pPr lvl="1"/>
            <a:r>
              <a:rPr lang="en-US" dirty="0" smtClean="0"/>
              <a:t>Food stations and buffets</a:t>
            </a:r>
          </a:p>
          <a:p>
            <a:r>
              <a:rPr lang="en-US" dirty="0" smtClean="0"/>
              <a:t>Conference tables</a:t>
            </a:r>
          </a:p>
          <a:p>
            <a:pPr lvl="1"/>
            <a:r>
              <a:rPr lang="en-US" dirty="0" smtClean="0"/>
              <a:t>18 inches wide vs. 30 inches</a:t>
            </a:r>
          </a:p>
          <a:p>
            <a:r>
              <a:rPr lang="en-US" dirty="0" smtClean="0"/>
              <a:t>Specialty Tables</a:t>
            </a:r>
          </a:p>
          <a:p>
            <a:pPr lvl="1"/>
            <a:r>
              <a:rPr lang="en-US" dirty="0" smtClean="0"/>
              <a:t>Serpentines, cocktail highboys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Chairs</a:t>
            </a:r>
          </a:p>
          <a:p>
            <a:r>
              <a:rPr lang="en-US" dirty="0" smtClean="0"/>
              <a:t>Linens</a:t>
            </a:r>
          </a:p>
          <a:p>
            <a:r>
              <a:rPr lang="en-US" dirty="0" smtClean="0"/>
              <a:t>Table skirting</a:t>
            </a:r>
          </a:p>
          <a:p>
            <a:r>
              <a:rPr lang="en-US" dirty="0" smtClean="0"/>
              <a:t>China</a:t>
            </a:r>
          </a:p>
          <a:p>
            <a:r>
              <a:rPr lang="en-US" dirty="0" smtClean="0"/>
              <a:t>Glass</a:t>
            </a:r>
          </a:p>
          <a:p>
            <a:r>
              <a:rPr lang="en-US" dirty="0" smtClean="0"/>
              <a:t>Silver or Flatware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Tenting</a:t>
            </a:r>
          </a:p>
          <a:p>
            <a:r>
              <a:rPr lang="en-US" dirty="0" smtClean="0"/>
              <a:t>Beverage service, Bars,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Trays</a:t>
            </a:r>
          </a:p>
          <a:p>
            <a:r>
              <a:rPr lang="en-US" dirty="0" smtClean="0"/>
              <a:t>Theme decorations</a:t>
            </a:r>
          </a:p>
          <a:p>
            <a:r>
              <a:rPr lang="en-US" dirty="0" smtClean="0"/>
              <a:t>Staging</a:t>
            </a:r>
          </a:p>
          <a:p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5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 or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Have advantages and disadvantages</a:t>
            </a:r>
          </a:p>
          <a:p>
            <a:r>
              <a:rPr lang="en-US" dirty="0" smtClean="0"/>
              <a:t>New catering businesses typically do not have the capital to invest in equipment, etc.</a:t>
            </a:r>
          </a:p>
          <a:p>
            <a:pPr lvl="1"/>
            <a:r>
              <a:rPr lang="en-US" dirty="0" smtClean="0"/>
              <a:t>Beware long term costs of lease to own -</a:t>
            </a:r>
          </a:p>
          <a:p>
            <a:r>
              <a:rPr lang="en-US" dirty="0" smtClean="0"/>
              <a:t>Most prefer to put any investment in back of House equipment</a:t>
            </a:r>
          </a:p>
          <a:p>
            <a:r>
              <a:rPr lang="en-US" dirty="0" smtClean="0"/>
              <a:t>Has an effect on pricing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Renting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Capital investment</a:t>
            </a:r>
          </a:p>
          <a:p>
            <a:pPr marL="0" indent="0">
              <a:buNone/>
            </a:pPr>
            <a:r>
              <a:rPr lang="en-US" dirty="0" smtClean="0"/>
              <a:t>No maintenance</a:t>
            </a:r>
          </a:p>
          <a:p>
            <a:pPr marL="0" indent="0">
              <a:buNone/>
            </a:pPr>
            <a:r>
              <a:rPr lang="en-US" dirty="0" smtClean="0"/>
              <a:t>No Storage</a:t>
            </a:r>
          </a:p>
          <a:p>
            <a:pPr marL="0" indent="0">
              <a:buNone/>
            </a:pPr>
            <a:r>
              <a:rPr lang="en-US" dirty="0" smtClean="0"/>
              <a:t>More variety of items</a:t>
            </a:r>
          </a:p>
          <a:p>
            <a:pPr marL="0" indent="0">
              <a:buNone/>
            </a:pPr>
            <a:r>
              <a:rPr lang="en-US" dirty="0" smtClean="0"/>
              <a:t>Rental companies typically have large inventories</a:t>
            </a:r>
          </a:p>
          <a:p>
            <a:pPr marL="0" indent="0">
              <a:buNone/>
            </a:pPr>
            <a:r>
              <a:rPr lang="en-US" dirty="0" smtClean="0"/>
              <a:t>Easier to pass 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8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08000"/>
            <a:ext cx="7583487" cy="635000"/>
          </a:xfrm>
        </p:spPr>
        <p:txBody>
          <a:bodyPr/>
          <a:lstStyle/>
          <a:p>
            <a:r>
              <a:rPr lang="en-US" dirty="0" smtClean="0"/>
              <a:t>Advantages to owning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Have greater control over delivery times</a:t>
            </a:r>
          </a:p>
          <a:p>
            <a:r>
              <a:rPr lang="en-US" dirty="0" smtClean="0"/>
              <a:t>Rental companies can be short during demand seasons</a:t>
            </a:r>
          </a:p>
          <a:p>
            <a:r>
              <a:rPr lang="en-US" dirty="0" smtClean="0"/>
              <a:t>Is not necessarily well maintained</a:t>
            </a:r>
          </a:p>
          <a:p>
            <a:r>
              <a:rPr lang="en-US" dirty="0" smtClean="0"/>
              <a:t>May not count retuned equipment properly and over charge</a:t>
            </a:r>
          </a:p>
          <a:p>
            <a:r>
              <a:rPr lang="en-US" dirty="0" smtClean="0"/>
              <a:t>Bill at replacement costs for damage</a:t>
            </a:r>
          </a:p>
          <a:p>
            <a:r>
              <a:rPr lang="en-US" dirty="0" smtClean="0"/>
              <a:t>Can discount the costs of your equipment to compete</a:t>
            </a:r>
          </a:p>
          <a:p>
            <a:r>
              <a:rPr lang="en-US" dirty="0" smtClean="0"/>
              <a:t>May be able to rent when not in use</a:t>
            </a:r>
          </a:p>
          <a:p>
            <a:r>
              <a:rPr lang="en-US" dirty="0" smtClean="0"/>
              <a:t>Can use to further the image of the caterer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1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Rental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Prices are for one day (excluding specials) – must return on time</a:t>
            </a:r>
          </a:p>
          <a:p>
            <a:r>
              <a:rPr lang="en-US" dirty="0" smtClean="0"/>
              <a:t>Count and inspect all equipment- note before driver leaves any discrepancies</a:t>
            </a:r>
          </a:p>
          <a:p>
            <a:r>
              <a:rPr lang="en-US" dirty="0" smtClean="0"/>
              <a:t>Do not set up or tear down</a:t>
            </a:r>
          </a:p>
          <a:p>
            <a:r>
              <a:rPr lang="en-US" dirty="0" smtClean="0"/>
              <a:t>Additional fees above street level (elevators)</a:t>
            </a:r>
          </a:p>
          <a:p>
            <a:r>
              <a:rPr lang="en-US" dirty="0" smtClean="0"/>
              <a:t>You are responsible for damage even if client damages it (get insurance. </a:t>
            </a:r>
            <a:r>
              <a:rPr lang="en-US" dirty="0"/>
              <a:t>t</a:t>
            </a:r>
            <a:r>
              <a:rPr lang="en-US" dirty="0" smtClean="0"/>
              <a:t>rain employees.)</a:t>
            </a:r>
          </a:p>
          <a:p>
            <a:r>
              <a:rPr lang="en-US" dirty="0" smtClean="0"/>
              <a:t>May be COD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9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Equipment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Millions of dollars are wasted each year by inexperienced operators</a:t>
            </a:r>
          </a:p>
          <a:p>
            <a:endParaRPr lang="en-US" dirty="0"/>
          </a:p>
          <a:p>
            <a:r>
              <a:rPr lang="en-US" dirty="0" smtClean="0"/>
              <a:t>Most start up catering companies and most experienced operators develop relationships with rental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7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is determined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Menu</a:t>
            </a:r>
          </a:p>
          <a:p>
            <a:r>
              <a:rPr lang="en-US" dirty="0" smtClean="0"/>
              <a:t>Beverage Service</a:t>
            </a:r>
          </a:p>
          <a:p>
            <a:r>
              <a:rPr lang="en-US" dirty="0" smtClean="0"/>
              <a:t>Style of Service</a:t>
            </a:r>
          </a:p>
          <a:p>
            <a:r>
              <a:rPr lang="en-US" dirty="0" smtClean="0"/>
              <a:t>Existing Equipment at venue</a:t>
            </a:r>
          </a:p>
          <a:p>
            <a:r>
              <a:rPr lang="en-US" dirty="0" smtClean="0"/>
              <a:t>Number of Guests</a:t>
            </a:r>
          </a:p>
          <a:p>
            <a:r>
              <a:rPr lang="en-US" dirty="0" smtClean="0"/>
              <a:t>Other factors – smokers, pits,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6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Catering Commissary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Possible – hire a professional kitchen planner</a:t>
            </a:r>
          </a:p>
          <a:p>
            <a:r>
              <a:rPr lang="en-US" dirty="0" smtClean="0"/>
              <a:t>Arrange for maximum efficiency</a:t>
            </a:r>
          </a:p>
          <a:p>
            <a:r>
              <a:rPr lang="en-US" dirty="0" smtClean="0"/>
              <a:t>Menu will dictate equipment – develop before planning</a:t>
            </a:r>
          </a:p>
          <a:p>
            <a:r>
              <a:rPr lang="en-US" dirty="0" smtClean="0"/>
              <a:t>Should have an idea of projected volume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i="1" dirty="0" smtClean="0"/>
              <a:t>Important – it is generally better to err on the smaller size with the option of expanding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3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Avoids excessive walking – no more than 10 feet</a:t>
            </a:r>
          </a:p>
          <a:p>
            <a:r>
              <a:rPr lang="en-US" dirty="0" smtClean="0"/>
              <a:t>Close to utility connections</a:t>
            </a:r>
          </a:p>
          <a:p>
            <a:r>
              <a:rPr lang="en-US" dirty="0" smtClean="0"/>
              <a:t>Multipurpose equipment is close to all staff</a:t>
            </a:r>
          </a:p>
          <a:p>
            <a:r>
              <a:rPr lang="en-US" dirty="0" smtClean="0"/>
              <a:t>Frequently used equipment is close at hand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clients are expected – keep in mind how it would look to them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92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Commissary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Range Ovens</a:t>
            </a:r>
          </a:p>
          <a:p>
            <a:pPr marL="0" indent="0">
              <a:buNone/>
            </a:pPr>
            <a:r>
              <a:rPr lang="en-US" dirty="0" smtClean="0"/>
              <a:t>Grills</a:t>
            </a:r>
          </a:p>
          <a:p>
            <a:pPr marL="0" indent="0">
              <a:buNone/>
            </a:pPr>
            <a:r>
              <a:rPr lang="en-US" dirty="0" smtClean="0"/>
              <a:t>Convection Ovens</a:t>
            </a:r>
          </a:p>
          <a:p>
            <a:pPr marL="0" indent="0">
              <a:buNone/>
            </a:pPr>
            <a:r>
              <a:rPr lang="en-US" dirty="0" err="1" smtClean="0"/>
              <a:t>Combi</a:t>
            </a:r>
            <a:r>
              <a:rPr lang="en-US" dirty="0" smtClean="0"/>
              <a:t>  Ovens (Oven /Steamer)</a:t>
            </a:r>
          </a:p>
          <a:p>
            <a:pPr marL="0" indent="0">
              <a:buNone/>
            </a:pPr>
            <a:r>
              <a:rPr lang="en-US" dirty="0" smtClean="0"/>
              <a:t>Restaurant Range – </a:t>
            </a:r>
          </a:p>
          <a:p>
            <a:r>
              <a:rPr lang="en-US" dirty="0" smtClean="0"/>
              <a:t>6 to 10 burner</a:t>
            </a:r>
          </a:p>
          <a:p>
            <a:r>
              <a:rPr lang="en-US" dirty="0" smtClean="0"/>
              <a:t>Heavy Duty</a:t>
            </a:r>
          </a:p>
          <a:p>
            <a:r>
              <a:rPr lang="en-US" dirty="0" smtClean="0"/>
              <a:t>Specialty Range – e.g. wok</a:t>
            </a:r>
          </a:p>
          <a:p>
            <a:pPr marL="2825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886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Cook and Hold Ovens</a:t>
            </a:r>
          </a:p>
          <a:p>
            <a:r>
              <a:rPr lang="en-US" dirty="0" smtClean="0"/>
              <a:t>Microwave</a:t>
            </a:r>
          </a:p>
          <a:p>
            <a:r>
              <a:rPr lang="en-US" dirty="0" smtClean="0"/>
              <a:t>Fryers</a:t>
            </a:r>
          </a:p>
          <a:p>
            <a:r>
              <a:rPr lang="en-US" dirty="0" smtClean="0"/>
              <a:t>Griddles</a:t>
            </a:r>
          </a:p>
          <a:p>
            <a:r>
              <a:rPr lang="en-US" dirty="0" smtClean="0"/>
              <a:t>Tilting Braising Pan</a:t>
            </a:r>
          </a:p>
          <a:p>
            <a:r>
              <a:rPr lang="en-US" dirty="0" smtClean="0"/>
              <a:t>Broiler</a:t>
            </a:r>
          </a:p>
          <a:p>
            <a:r>
              <a:rPr lang="en-US" dirty="0" smtClean="0"/>
              <a:t>Barbeque Grill</a:t>
            </a:r>
          </a:p>
          <a:p>
            <a:r>
              <a:rPr lang="en-US" dirty="0" smtClean="0"/>
              <a:t>Steam Jacketed Kettle</a:t>
            </a:r>
          </a:p>
          <a:p>
            <a:r>
              <a:rPr lang="en-US" dirty="0" smtClean="0"/>
              <a:t>Compartment Steamer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1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Coffeemaker/Espresso/Cappuccino</a:t>
            </a:r>
          </a:p>
          <a:p>
            <a:r>
              <a:rPr lang="en-US" dirty="0" smtClean="0"/>
              <a:t>Food Mixers</a:t>
            </a:r>
          </a:p>
          <a:p>
            <a:r>
              <a:rPr lang="en-US" dirty="0" smtClean="0"/>
              <a:t>Handheld Mixers</a:t>
            </a:r>
          </a:p>
          <a:p>
            <a:r>
              <a:rPr lang="en-US" dirty="0" smtClean="0"/>
              <a:t>Food Processor</a:t>
            </a:r>
          </a:p>
          <a:p>
            <a:r>
              <a:rPr lang="en-US" dirty="0" smtClean="0"/>
              <a:t>Food Slicers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7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Refrigerators and Freezers</a:t>
            </a:r>
          </a:p>
          <a:p>
            <a:pPr lvl="1"/>
            <a:r>
              <a:rPr lang="en-US" dirty="0" smtClean="0"/>
              <a:t>Walk in Coolers and Freezers</a:t>
            </a:r>
          </a:p>
          <a:p>
            <a:pPr lvl="1"/>
            <a:r>
              <a:rPr lang="en-US" dirty="0" smtClean="0"/>
              <a:t>Reach in Coolers and Freezers</a:t>
            </a:r>
          </a:p>
          <a:p>
            <a:pPr lvl="1"/>
            <a:r>
              <a:rPr lang="en-US" dirty="0" smtClean="0"/>
              <a:t>Pass Through Coolers</a:t>
            </a:r>
          </a:p>
          <a:p>
            <a:r>
              <a:rPr lang="en-US" dirty="0" smtClean="0"/>
              <a:t>Ice machines</a:t>
            </a:r>
          </a:p>
          <a:p>
            <a:r>
              <a:rPr lang="en-US" dirty="0" smtClean="0"/>
              <a:t>Dish Machines/</a:t>
            </a:r>
            <a:r>
              <a:rPr lang="en-US" dirty="0" err="1" smtClean="0"/>
              <a:t>Warewashing</a:t>
            </a:r>
            <a:endParaRPr lang="en-US" dirty="0" smtClean="0"/>
          </a:p>
          <a:p>
            <a:pPr lvl="1"/>
            <a:r>
              <a:rPr lang="en-US" dirty="0" smtClean="0"/>
              <a:t>At Minimum must have 3 compartment sink</a:t>
            </a:r>
          </a:p>
          <a:p>
            <a:r>
              <a:rPr lang="en-US" dirty="0" smtClean="0"/>
              <a:t>Garbage Disposal</a:t>
            </a:r>
          </a:p>
          <a:p>
            <a:r>
              <a:rPr lang="en-US" dirty="0" smtClean="0"/>
              <a:t>Utility Sinks</a:t>
            </a:r>
          </a:p>
          <a:p>
            <a:r>
              <a:rPr lang="en-US" dirty="0" smtClean="0"/>
              <a:t>Hoods/Ventilation </a:t>
            </a:r>
          </a:p>
          <a:p>
            <a:r>
              <a:rPr lang="en-US" dirty="0" smtClean="0"/>
              <a:t>Fire and Security Systems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214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392</TotalTime>
  <Words>589</Words>
  <Application>Microsoft Macintosh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Revolution</vt:lpstr>
      <vt:lpstr>Chapter 5</vt:lpstr>
      <vt:lpstr>Determining Equipment Needs</vt:lpstr>
      <vt:lpstr>Equipment is determined by</vt:lpstr>
      <vt:lpstr>The Catering Commissary</vt:lpstr>
      <vt:lpstr>Equipment Placement</vt:lpstr>
      <vt:lpstr>Basic Commissary Equipment</vt:lpstr>
      <vt:lpstr>PowerPoint Presentation</vt:lpstr>
      <vt:lpstr>Other Appliances</vt:lpstr>
      <vt:lpstr>Major Equipment</vt:lpstr>
      <vt:lpstr>Other Equipment</vt:lpstr>
      <vt:lpstr>Holding Equipment</vt:lpstr>
      <vt:lpstr>Transportation</vt:lpstr>
      <vt:lpstr>Front of House Equipment</vt:lpstr>
      <vt:lpstr>PowerPoint Presentation</vt:lpstr>
      <vt:lpstr>Other Equipment</vt:lpstr>
      <vt:lpstr>Rent or Own</vt:lpstr>
      <vt:lpstr>Advantages to Renting</vt:lpstr>
      <vt:lpstr>Advantages to owning</vt:lpstr>
      <vt:lpstr>Rental Companies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Raleigh Whitehurst</dc:creator>
  <cp:lastModifiedBy>Raleigh Whitehurst</cp:lastModifiedBy>
  <cp:revision>22</cp:revision>
  <dcterms:created xsi:type="dcterms:W3CDTF">2013-02-09T15:02:13Z</dcterms:created>
  <dcterms:modified xsi:type="dcterms:W3CDTF">2014-02-16T17:28:53Z</dcterms:modified>
</cp:coreProperties>
</file>